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9" r:id="rId7"/>
    <p:sldId id="268" r:id="rId8"/>
    <p:sldId id="263" r:id="rId9"/>
    <p:sldId id="276" r:id="rId10"/>
    <p:sldId id="277" r:id="rId11"/>
    <p:sldId id="262" r:id="rId12"/>
    <p:sldId id="264" r:id="rId13"/>
    <p:sldId id="265" r:id="rId14"/>
    <p:sldId id="266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603"/>
  </p:normalViewPr>
  <p:slideViewPr>
    <p:cSldViewPr snapToGrid="0" snapToObjects="1">
      <p:cViewPr varScale="1">
        <p:scale>
          <a:sx n="55" d="100"/>
          <a:sy n="55" d="100"/>
        </p:scale>
        <p:origin x="3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840B2-EF39-3146-922B-DF79AD5409A7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82B21-3079-1D4F-91C4-BAAA4C0D8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8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E4BB638-FCBC-4738-BD91-ABB8093536CB}" type="slidenum">
              <a:rPr lang="en-US" sz="1200">
                <a:solidFill>
                  <a:srgbClr val="000000"/>
                </a:solidFill>
                <a:ea typeface="DejaVu Sans" pitchFamily="32" charset="2"/>
                <a:cs typeface="DejaVu Sans" pitchFamily="32" charset="2"/>
              </a:rPr>
              <a:pPr algn="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US" sz="1200">
              <a:solidFill>
                <a:srgbClr val="000000"/>
              </a:solidFill>
              <a:ea typeface="DejaVu Sans" pitchFamily="32" charset="2"/>
              <a:cs typeface="DejaVu Sans" pitchFamily="32" charset="2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765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ea typeface="DejaVu Sans" pitchFamily="32" charset="2"/>
                <a:cs typeface="DejaVu Sans" pitchFamily="32" charset="2"/>
              </a:rPr>
              <a:t>So, let me recap SS2 structural features</a:t>
            </a:r>
          </a:p>
        </p:txBody>
      </p:sp>
    </p:spTree>
    <p:extLst>
      <p:ext uri="{BB962C8B-B14F-4D97-AF65-F5344CB8AC3E}">
        <p14:creationId xmlns:p14="http://schemas.microsoft.com/office/powerpoint/2010/main" val="285800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59CA5B3-92EB-4F17-9956-9786629C371D}" type="slidenum">
              <a:rPr lang="en-US" sz="1200">
                <a:solidFill>
                  <a:srgbClr val="000000"/>
                </a:solidFill>
                <a:ea typeface="DejaVu Sans" pitchFamily="32" charset="2"/>
                <a:cs typeface="DejaVu Sans" pitchFamily="32" charset="2"/>
              </a:rPr>
              <a:pPr algn="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US" sz="1200">
              <a:solidFill>
                <a:srgbClr val="000000"/>
              </a:solidFill>
              <a:ea typeface="DejaVu Sans" pitchFamily="32" charset="2"/>
              <a:cs typeface="DejaVu Sans" pitchFamily="32" charset="2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>
              <a:ea typeface="DejaVu Sans" pitchFamily="32" charset="2"/>
              <a:cs typeface="DejaVu Sans" pitchFamily="3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2107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do meta-analysis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82B21-3079-1D4F-91C4-BAAA4C0D88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2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7E78-CDE9-F44A-9EEC-BEC753645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10363-5D36-0B44-9D46-19A05319D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1A73-678D-A640-9E05-FFDD51E0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A51C-64C9-154A-8EFC-91F3401B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8E1A0-4EA9-F142-B1CE-CA0A35D1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C345-5136-E544-BFAB-50F7AFCF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5CDBA-1D0C-854B-9DFF-C0AB5BE75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4B94C-A005-CE4B-B276-169BA3B0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24681-ED2B-D541-BA8E-39811D36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50AB2-CFDE-9D42-9207-ED5B08F2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D1F711-4489-4843-A3A8-6F6F489A7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C92A5-A3A6-6A47-BB34-7AFCE8DA0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7CE89-0051-8C4A-A9B7-AB990D3B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39604-4D65-8840-9C33-DDDE4E4D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451D-FDF6-0745-AF82-931C66308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7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43AB-9E8A-D84A-B36E-55649C91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86CFD-2F6D-1F49-A11F-2788F877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516ED-6548-D345-86BB-F170E54E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6CE2-EB40-FA41-BC98-34F19A04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E89CD-A79F-C84C-B584-A0C50D0D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5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40F3-6421-5F42-9DFB-AC2012FD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AF76F-3BFE-F54D-A776-24B285A46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CAFFA-F9C0-8E4E-BF3B-C6C317FA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EF5F6-E753-4744-A78F-0571AD1F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C2FB-B86F-3D44-ADBA-AB5B176A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6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2230-3FB6-D340-B6DF-87A6A96B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8CA7-80B6-2F46-8C1E-5B4373391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FB08F-817D-494A-A9BC-993E57505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658E4-63C9-B146-A6AC-EA15818A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E223A-5AF6-BD43-83FB-8A1546DA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B8131-1B6C-E649-B603-FBA12E10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7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1820-896B-5741-868F-E710DE9A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DCEC3-D30C-A146-B04A-36EB37C0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940A9-778B-B14E-A6B0-63CAF2DCE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8CDB6-AF22-3441-BC21-31C6AA608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F0DD3-D383-E344-B06D-44506213B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51F9F-1231-1A4C-8A7A-E2F09F5A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2FF1C-713A-C840-8645-166A8E8E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DFE4D-9FAB-4540-A32B-A7A0E5AF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7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D390-EABA-5B43-973D-B72681F5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3D6EB-FAA6-F449-937C-97858596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C9A75-D1A5-DE42-9E65-8C931D07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259D7-8A3C-7E4F-ABA6-7410698F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4A545-C33D-F243-8D4A-4B6CBF07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70186-ACE6-D84F-834C-C14AA9E3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8D08-5BA5-4C47-801A-2C6B58B3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C974-40E8-2D47-B67E-18CDD312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7B3D6-CA34-C14E-9F90-2C1170461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7408E-1A57-F142-A46A-EED3C7AB8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27634-6AA1-A045-A4AC-36D42BAC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17560-CDB4-5A4C-A7CF-7416F781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223B4-6692-9B4F-B09E-CF0BCDE8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A814-F2D8-6442-910A-AB34AAC7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C7C44-E4C2-BD41-876A-0AF75B4A5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8E0FB-9554-F14F-AB15-643121348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8C66B-F80C-D64C-8B3A-99A0BB71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217A0-DACB-6245-9D46-FAAD9F03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15BA0-B3A0-B24C-950F-8A694A30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8ADDF-0201-1B4F-A1BC-6ABFC1C6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146-9712-7B48-8CDF-E3274E5F3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53F18-7D06-FF49-84B5-0AE86B4E0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FFC7A-C9ED-494C-B300-5AD912EF1E97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7C7C-5589-8C43-8009-394184CD6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F4940-449B-1741-8806-9C2CF6BA2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E91FE-81EE-5F4D-B62C-76A106EA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9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237E8-5339-084E-B75A-210D604A8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Stock Synthesis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A5726-06C7-4244-A03C-CBFECFFB7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D3FE-656E-AE47-AC58-B9D79134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4692650"/>
            <a:ext cx="4140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8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1981200" y="1397000"/>
            <a:ext cx="4038600" cy="159385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Retained catch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CPUE and survey</a:t>
            </a:r>
            <a:br>
              <a:rPr lang="en-US" sz="2800" dirty="0">
                <a:solidFill>
                  <a:srgbClr val="002950"/>
                </a:solidFill>
              </a:rPr>
            </a:br>
            <a:r>
              <a:rPr lang="en-US" sz="2800" dirty="0">
                <a:solidFill>
                  <a:srgbClr val="002950"/>
                </a:solidFill>
              </a:rPr>
              <a:t> abundance</a:t>
            </a:r>
          </a:p>
        </p:txBody>
      </p:sp>
      <p:sp>
        <p:nvSpPr>
          <p:cNvPr id="11268" name="Text Box 2"/>
          <p:cNvSpPr txBox="1">
            <a:spLocks noChangeArrowheads="1"/>
          </p:cNvSpPr>
          <p:nvPr/>
        </p:nvSpPr>
        <p:spPr bwMode="auto">
          <a:xfrm>
            <a:off x="6172200" y="1447800"/>
            <a:ext cx="4038600" cy="396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1" y="273050"/>
            <a:ext cx="8228013" cy="871538"/>
          </a:xfrm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Stock Synthesis Data</a:t>
            </a:r>
          </a:p>
        </p:txBody>
      </p:sp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6172200" y="1371600"/>
            <a:ext cx="4038600" cy="32004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Age composition</a:t>
            </a:r>
          </a:p>
          <a:p>
            <a:pPr marL="739775" lvl="1" indent="-282575">
              <a:buFont typeface="Times New Roman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2950"/>
                </a:solidFill>
              </a:rPr>
              <a:t>Within length range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Size composition</a:t>
            </a:r>
          </a:p>
          <a:p>
            <a:pPr marL="739775" lvl="1" indent="-282575">
              <a:buFont typeface="Times New Roman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2950"/>
                </a:solidFill>
              </a:rPr>
              <a:t>By biomass or numbers</a:t>
            </a:r>
          </a:p>
          <a:p>
            <a:pPr marL="739775" lvl="1" indent="-282575">
              <a:buFont typeface="Times New Roman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2950"/>
                </a:solidFill>
              </a:rPr>
              <a:t>Within gender and discard/retained</a:t>
            </a:r>
          </a:p>
          <a:p>
            <a:pPr marL="739775" lvl="1" indent="-282575">
              <a:buFont typeface="Times New Roman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2950"/>
                </a:solidFill>
              </a:rPr>
              <a:t>Weight bins or length bins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Mean length-at-age</a:t>
            </a:r>
          </a:p>
        </p:txBody>
      </p:sp>
      <p:sp>
        <p:nvSpPr>
          <p:cNvPr id="11271" name="Text Box 5"/>
          <p:cNvSpPr txBox="1">
            <a:spLocks noChangeArrowheads="1"/>
          </p:cNvSpPr>
          <p:nvPr/>
        </p:nvSpPr>
        <p:spPr bwMode="auto">
          <a:xfrm>
            <a:off x="1981200" y="3128963"/>
            <a:ext cx="4038600" cy="20574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Discard (% or total)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Mean body weight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Tag-recapture</a:t>
            </a:r>
          </a:p>
          <a:p>
            <a:pPr marL="457200" indent="-457200">
              <a:buFont typeface="Arial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>
                <a:solidFill>
                  <a:srgbClr val="002950"/>
                </a:solidFill>
              </a:rPr>
              <a:t>Stock composition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8B949-296C-8746-94CF-2A77389264A0}"/>
              </a:ext>
            </a:extLst>
          </p:cNvPr>
          <p:cNvSpPr txBox="1"/>
          <p:nvPr/>
        </p:nvSpPr>
        <p:spPr>
          <a:xfrm>
            <a:off x="9854629" y="6488668"/>
            <a:ext cx="23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Rick </a:t>
            </a:r>
            <a:r>
              <a:rPr lang="en-US" dirty="0" err="1"/>
              <a:t>Methot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99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0C77-652D-2A46-B80C-F649749E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4FF3-B35E-1C40-92A6-4520A4CFC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Year-class or cohort</a:t>
            </a:r>
          </a:p>
          <a:p>
            <a:r>
              <a:rPr lang="en-US" dirty="0"/>
              <a:t>Tracks numbers-at-age for each entity</a:t>
            </a:r>
          </a:p>
          <a:p>
            <a:r>
              <a:rPr lang="en-US" dirty="0"/>
              <a:t>Divided into biological (e.g. gender, growth, M) or birth season </a:t>
            </a:r>
            <a:r>
              <a:rPr lang="en-US" dirty="0">
                <a:sym typeface="Wingdings" pitchFamily="2" charset="2"/>
              </a:rPr>
              <a:t>morphs</a:t>
            </a:r>
          </a:p>
          <a:p>
            <a:r>
              <a:rPr lang="en-US" dirty="0">
                <a:sym typeface="Wingdings" pitchFamily="2" charset="2"/>
              </a:rPr>
              <a:t>Divided into males and females with gender-specific growth and M</a:t>
            </a:r>
          </a:p>
          <a:p>
            <a:r>
              <a:rPr lang="en-US" dirty="0">
                <a:sym typeface="Wingdings" pitchFamily="2" charset="2"/>
              </a:rPr>
              <a:t>Divided into slow-, medium-, and fast-growing platoons</a:t>
            </a:r>
          </a:p>
          <a:p>
            <a:r>
              <a:rPr lang="en-US" dirty="0">
                <a:sym typeface="Wingdings" pitchFamily="2" charset="2"/>
              </a:rPr>
              <a:t>Each platoon can have unique age-specific mortality and survivorship</a:t>
            </a:r>
          </a:p>
          <a:p>
            <a:pPr lvl="1"/>
            <a:r>
              <a:rPr lang="en-US" dirty="0">
                <a:sym typeface="Wingdings" pitchFamily="2" charset="2"/>
              </a:rPr>
              <a:t>Based on platoon-specific size-at-age distribution</a:t>
            </a:r>
          </a:p>
        </p:txBody>
      </p:sp>
    </p:spTree>
    <p:extLst>
      <p:ext uri="{BB962C8B-B14F-4D97-AF65-F5344CB8AC3E}">
        <p14:creationId xmlns:p14="http://schemas.microsoft.com/office/powerpoint/2010/main" val="82399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C88F-8E7A-7243-B7C8-2FCE9043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Spawner</a:t>
            </a:r>
            <a:r>
              <a:rPr lang="en-US" dirty="0"/>
              <a:t>-Recruitment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1AE1-5FCC-6046-94AF-0B1E09624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Beverton</a:t>
            </a:r>
            <a:r>
              <a:rPr lang="en-US" dirty="0"/>
              <a:t>-Holt</a:t>
            </a:r>
          </a:p>
          <a:p>
            <a:r>
              <a:rPr lang="en-US" dirty="0"/>
              <a:t>Ricker</a:t>
            </a:r>
          </a:p>
          <a:p>
            <a:r>
              <a:rPr lang="en-US" dirty="0"/>
              <a:t>Hockey Stick</a:t>
            </a:r>
          </a:p>
          <a:p>
            <a:r>
              <a:rPr lang="en-US" dirty="0"/>
              <a:t>3 parameter survivorship-based function</a:t>
            </a:r>
          </a:p>
          <a:p>
            <a:r>
              <a:rPr lang="en-US" dirty="0"/>
              <a:t>3 parameter Shephard stock-recruitment</a:t>
            </a:r>
          </a:p>
          <a:p>
            <a:r>
              <a:rPr lang="en-US" dirty="0"/>
              <a:t>Outputs expected mean number of age-0 animals</a:t>
            </a:r>
          </a:p>
          <a:p>
            <a:r>
              <a:rPr lang="en-US" dirty="0"/>
              <a:t>In multi-area model, reproductive potential is summed over all areas</a:t>
            </a:r>
          </a:p>
          <a:p>
            <a:r>
              <a:rPr lang="en-US" dirty="0"/>
              <a:t>Lognormal recruitment deviations with bias adjustment ramp</a:t>
            </a:r>
          </a:p>
          <a:p>
            <a:r>
              <a:rPr lang="en-US" dirty="0"/>
              <a:t>Can be distributed over multiple seasons depending on spawning events</a:t>
            </a:r>
          </a:p>
        </p:txBody>
      </p:sp>
    </p:spTree>
    <p:extLst>
      <p:ext uri="{BB962C8B-B14F-4D97-AF65-F5344CB8AC3E}">
        <p14:creationId xmlns:p14="http://schemas.microsoft.com/office/powerpoint/2010/main" val="400530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5927-A1D9-3843-9A3D-766B370E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Weight-at-Age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63689-9256-D941-9214-3E2FDFE84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body weight-at-age from a length-at-age growth function based on parameters, body weight-at-length function, and size selectivity of the fishery</a:t>
            </a:r>
          </a:p>
          <a:p>
            <a:r>
              <a:rPr lang="en-US" dirty="0"/>
              <a:t>Mean body weight at true age</a:t>
            </a:r>
          </a:p>
          <a:p>
            <a:r>
              <a:rPr lang="en-US" dirty="0"/>
              <a:t>Option to input empirical body weight-at-age observations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2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4BDC-A523-394A-A361-3D7F030C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Length-at-age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A089-163F-9049-908F-2A4A770C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von </a:t>
            </a:r>
            <a:r>
              <a:rPr lang="en-US" dirty="0" err="1"/>
              <a:t>Bertalanffy</a:t>
            </a:r>
            <a:r>
              <a:rPr lang="en-US" dirty="0"/>
              <a:t>, using </a:t>
            </a:r>
            <a:r>
              <a:rPr lang="en-US" dirty="0" err="1"/>
              <a:t>Schnute</a:t>
            </a:r>
            <a:r>
              <a:rPr lang="en-US" dirty="0"/>
              <a:t> reparameterization</a:t>
            </a:r>
          </a:p>
          <a:p>
            <a:pPr lvl="1"/>
            <a:r>
              <a:rPr lang="en-US" dirty="0"/>
              <a:t>Size at two reference ages- linear growth assumed below the lower reference age</a:t>
            </a:r>
          </a:p>
          <a:p>
            <a:r>
              <a:rPr lang="en-US" dirty="0"/>
              <a:t>3 parameter Richards growth function</a:t>
            </a:r>
          </a:p>
          <a:p>
            <a:r>
              <a:rPr lang="en-US" dirty="0"/>
              <a:t>Can incorporate time-varying growth parameters</a:t>
            </a:r>
          </a:p>
          <a:p>
            <a:pPr lvl="1"/>
            <a:r>
              <a:rPr lang="en-US" dirty="0"/>
              <a:t>Fish cannot shrink in length</a:t>
            </a:r>
          </a:p>
          <a:p>
            <a:r>
              <a:rPr lang="en-US" dirty="0"/>
              <a:t>Cohort-specific growth rate, but not cohort-specific asymptotic size</a:t>
            </a:r>
          </a:p>
          <a:p>
            <a:r>
              <a:rPr lang="en-US" dirty="0"/>
              <a:t>Can invoke age-specific growth rates</a:t>
            </a:r>
          </a:p>
        </p:txBody>
      </p:sp>
    </p:spTree>
    <p:extLst>
      <p:ext uri="{BB962C8B-B14F-4D97-AF65-F5344CB8AC3E}">
        <p14:creationId xmlns:p14="http://schemas.microsoft.com/office/powerpoint/2010/main" val="91219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500A-3954-D244-92AF-E256D08D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773D-356C-9E42-BB15-6B7723C12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Age-, size-, and gender-selectivity options for each fishing fleet and survey</a:t>
            </a:r>
          </a:p>
          <a:p>
            <a:r>
              <a:rPr lang="en-US" dirty="0"/>
              <a:t>Simple logistic</a:t>
            </a:r>
          </a:p>
          <a:p>
            <a:r>
              <a:rPr lang="en-US" dirty="0"/>
              <a:t>Mirror</a:t>
            </a:r>
          </a:p>
          <a:p>
            <a:r>
              <a:rPr lang="en-US" dirty="0"/>
              <a:t>Non-parametric</a:t>
            </a:r>
          </a:p>
          <a:p>
            <a:r>
              <a:rPr lang="en-US" dirty="0"/>
              <a:t>Double logistic</a:t>
            </a:r>
          </a:p>
          <a:p>
            <a:r>
              <a:rPr lang="en-US" dirty="0"/>
              <a:t>Random walk</a:t>
            </a:r>
          </a:p>
          <a:p>
            <a:r>
              <a:rPr lang="en-US" dirty="0"/>
              <a:t>Double normal</a:t>
            </a:r>
          </a:p>
        </p:txBody>
      </p:sp>
    </p:spTree>
    <p:extLst>
      <p:ext uri="{BB962C8B-B14F-4D97-AF65-F5344CB8AC3E}">
        <p14:creationId xmlns:p14="http://schemas.microsoft.com/office/powerpoint/2010/main" val="291528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102E-7762-4B4B-8AEF-88F7E32F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SS in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A8909-C86B-FA46-B36A-98E3F2725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A01A-7CCB-034A-8D5F-62A83EE5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Assessments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C52C05-6D63-A847-BD04-757E68D6CEE9}"/>
              </a:ext>
            </a:extLst>
          </p:cNvPr>
          <p:cNvGrpSpPr/>
          <p:nvPr/>
        </p:nvGrpSpPr>
        <p:grpSpPr>
          <a:xfrm>
            <a:off x="1409700" y="1690688"/>
            <a:ext cx="9372600" cy="4768216"/>
            <a:chOff x="838200" y="1690688"/>
            <a:chExt cx="9372600" cy="4768216"/>
          </a:xfrm>
        </p:grpSpPr>
        <p:pic>
          <p:nvPicPr>
            <p:cNvPr id="24" name="Picture 3" descr="C:\Users\tayloria\Pictures\WorldMapDouble.png">
              <a:extLst>
                <a:ext uri="{FF2B5EF4-FFF2-40B4-BE49-F238E27FC236}">
                  <a16:creationId xmlns:a16="http://schemas.microsoft.com/office/drawing/2014/main" id="{2C145D23-BEF3-7149-AD0A-C8AAA229E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3" r="37917"/>
            <a:stretch/>
          </p:blipFill>
          <p:spPr bwMode="auto">
            <a:xfrm>
              <a:off x="1037492" y="2008824"/>
              <a:ext cx="9173308" cy="445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8C597842-A9DC-854C-8B9B-055F7440A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157664"/>
              <a:ext cx="685800" cy="428625"/>
            </a:xfrm>
            <a:prstGeom prst="wedgeRoundRectCallout">
              <a:avLst>
                <a:gd name="adj1" fmla="val -47648"/>
                <a:gd name="adj2" fmla="val 97996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 sharks</a:t>
              </a:r>
            </a:p>
          </p:txBody>
        </p:sp>
        <p:sp>
          <p:nvSpPr>
            <p:cNvPr id="26" name="AutoShape 4">
              <a:extLst>
                <a:ext uri="{FF2B5EF4-FFF2-40B4-BE49-F238E27FC236}">
                  <a16:creationId xmlns:a16="http://schemas.microsoft.com/office/drawing/2014/main" id="{7B5A9DE7-5ABE-C44E-95C8-2181E4886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5691189"/>
              <a:ext cx="1905000" cy="609600"/>
            </a:xfrm>
            <a:prstGeom prst="wedgeRoundRectCallout">
              <a:avLst>
                <a:gd name="adj1" fmla="val -8750"/>
                <a:gd name="adj2" fmla="val -102343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sharks, </a:t>
              </a:r>
              <a:r>
                <a:rPr lang="en-US" sz="1200" dirty="0" err="1">
                  <a:solidFill>
                    <a:srgbClr val="000000"/>
                  </a:solidFill>
                </a:rPr>
                <a:t>toothfish</a:t>
              </a:r>
              <a:r>
                <a:rPr lang="en-US" sz="1200" dirty="0">
                  <a:solidFill>
                    <a:srgbClr val="000000"/>
                  </a:solidFill>
                </a:rPr>
                <a:t>, various strange Australian fish</a:t>
              </a: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CFAD465C-779C-A341-82F1-74CDE6649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690688"/>
              <a:ext cx="990600" cy="866776"/>
            </a:xfrm>
            <a:prstGeom prst="wedgeRoundRectCallout">
              <a:avLst>
                <a:gd name="adj1" fmla="val 52404"/>
                <a:gd name="adj2" fmla="val 11007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 hake, about 20 groundfish species</a:t>
              </a: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id="{C2349E84-39DA-8A4C-A88A-861988322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700464"/>
              <a:ext cx="1295400" cy="457200"/>
            </a:xfrm>
            <a:prstGeom prst="wedgeRoundRectCallout">
              <a:avLst>
                <a:gd name="adj1" fmla="val 736"/>
                <a:gd name="adj2" fmla="val -104167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 sharks, small </a:t>
              </a:r>
              <a:r>
                <a:rPr lang="en-US" sz="1200" dirty="0" err="1">
                  <a:solidFill>
                    <a:srgbClr val="000000"/>
                  </a:solidFill>
                </a:rPr>
                <a:t>pelagics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708A3957-F627-4942-8462-65C583FC9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062289"/>
              <a:ext cx="838200" cy="304800"/>
            </a:xfrm>
            <a:prstGeom prst="wedgeRoundRectCallout">
              <a:avLst>
                <a:gd name="adj1" fmla="val 15153"/>
                <a:gd name="adj2" fmla="val 117708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 shrimp</a:t>
              </a:r>
            </a:p>
          </p:txBody>
        </p:sp>
        <p:sp>
          <p:nvSpPr>
            <p:cNvPr id="30" name="AutoShape 9">
              <a:extLst>
                <a:ext uri="{FF2B5EF4-FFF2-40B4-BE49-F238E27FC236}">
                  <a16:creationId xmlns:a16="http://schemas.microsoft.com/office/drawing/2014/main" id="{C5D50A0A-3859-D54F-BD17-6EE85550A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3559863"/>
              <a:ext cx="685800" cy="457200"/>
            </a:xfrm>
            <a:prstGeom prst="wedgeRoundRectCallout">
              <a:avLst>
                <a:gd name="adj1" fmla="val 133125"/>
                <a:gd name="adj2" fmla="val -6250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</a:t>
              </a:r>
              <a:br>
                <a:rPr lang="en-US" sz="1200" dirty="0">
                  <a:solidFill>
                    <a:srgbClr val="000000"/>
                  </a:solidFill>
                </a:rPr>
              </a:br>
              <a:r>
                <a:rPr lang="en-US" sz="1200" dirty="0">
                  <a:solidFill>
                    <a:srgbClr val="000000"/>
                  </a:solidFill>
                </a:rPr>
                <a:t>marlin</a:t>
              </a:r>
            </a:p>
          </p:txBody>
        </p:sp>
        <p:sp>
          <p:nvSpPr>
            <p:cNvPr id="31" name="AutoShape 10">
              <a:extLst>
                <a:ext uri="{FF2B5EF4-FFF2-40B4-BE49-F238E27FC236}">
                  <a16:creationId xmlns:a16="http://schemas.microsoft.com/office/drawing/2014/main" id="{5AA270AB-5338-E642-9FC6-FC14A397D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633664"/>
              <a:ext cx="609600" cy="304800"/>
            </a:xfrm>
            <a:prstGeom prst="wedgeRoundRectCallout">
              <a:avLst>
                <a:gd name="adj1" fmla="val 130731"/>
                <a:gd name="adj2" fmla="val 138023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tuna</a:t>
              </a:r>
            </a:p>
          </p:txBody>
        </p:sp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326EABBC-F4FD-2649-969F-D74AEC072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014664"/>
              <a:ext cx="990600" cy="457200"/>
            </a:xfrm>
            <a:prstGeom prst="wedgeRoundRectCallout">
              <a:avLst>
                <a:gd name="adj1" fmla="val 70352"/>
                <a:gd name="adj2" fmla="val 38542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 more groundfish</a:t>
              </a: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D7B48B21-A1D2-474C-ABB5-963F9DFF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5696" y="3532824"/>
              <a:ext cx="990600" cy="685800"/>
            </a:xfrm>
            <a:prstGeom prst="wedgeRoundRectCallout">
              <a:avLst>
                <a:gd name="adj1" fmla="val -48000"/>
                <a:gd name="adj2" fmla="val -14959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anglerfish, sardine, hake</a:t>
              </a:r>
            </a:p>
          </p:txBody>
        </p:sp>
        <p:sp>
          <p:nvSpPr>
            <p:cNvPr id="34" name="AutoShape 9">
              <a:extLst>
                <a:ext uri="{FF2B5EF4-FFF2-40B4-BE49-F238E27FC236}">
                  <a16:creationId xmlns:a16="http://schemas.microsoft.com/office/drawing/2014/main" id="{5662DE0B-90E6-C248-8ABB-853943FBC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86289"/>
              <a:ext cx="685800" cy="342900"/>
            </a:xfrm>
            <a:prstGeom prst="wedgeRoundRectCallout">
              <a:avLst>
                <a:gd name="adj1" fmla="val -65561"/>
                <a:gd name="adj2" fmla="val -119124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</a:t>
              </a:r>
            </a:p>
          </p:txBody>
        </p:sp>
        <p:sp>
          <p:nvSpPr>
            <p:cNvPr id="35" name="5-Point Star 34">
              <a:extLst>
                <a:ext uri="{FF2B5EF4-FFF2-40B4-BE49-F238E27FC236}">
                  <a16:creationId xmlns:a16="http://schemas.microsoft.com/office/drawing/2014/main" id="{F8E819C3-71D5-4646-96CC-418FBF9FA359}"/>
                </a:ext>
              </a:extLst>
            </p:cNvPr>
            <p:cNvSpPr/>
            <p:nvPr/>
          </p:nvSpPr>
          <p:spPr bwMode="auto">
            <a:xfrm>
              <a:off x="4267200" y="2967039"/>
              <a:ext cx="228600" cy="200025"/>
            </a:xfrm>
            <a:prstGeom prst="star5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AutoShape 11">
              <a:extLst>
                <a:ext uri="{FF2B5EF4-FFF2-40B4-BE49-F238E27FC236}">
                  <a16:creationId xmlns:a16="http://schemas.microsoft.com/office/drawing/2014/main" id="{DB297EA7-7E4C-CE48-80BE-7A385113B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243264"/>
              <a:ext cx="1066800" cy="457200"/>
            </a:xfrm>
            <a:prstGeom prst="wedgeRoundRectCallout">
              <a:avLst>
                <a:gd name="adj1" fmla="val -72755"/>
                <a:gd name="adj2" fmla="val -15625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grouper,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menhaden</a:t>
              </a:r>
            </a:p>
          </p:txBody>
        </p:sp>
        <p:sp>
          <p:nvSpPr>
            <p:cNvPr id="37" name="AutoShape 8">
              <a:extLst>
                <a:ext uri="{FF2B5EF4-FFF2-40B4-BE49-F238E27FC236}">
                  <a16:creationId xmlns:a16="http://schemas.microsoft.com/office/drawing/2014/main" id="{2B7F98D2-FFA8-4B41-BFEF-00EF47CB3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481264"/>
              <a:ext cx="990600" cy="609600"/>
            </a:xfrm>
            <a:prstGeom prst="wedgeRoundRectCallout">
              <a:avLst>
                <a:gd name="adj1" fmla="val -52565"/>
                <a:gd name="adj2" fmla="val 71727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groundfish,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 err="1">
                  <a:solidFill>
                    <a:srgbClr val="000000"/>
                  </a:solidFill>
                </a:rPr>
                <a:t>surfclam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8" name="AutoShape 12">
              <a:extLst>
                <a:ext uri="{FF2B5EF4-FFF2-40B4-BE49-F238E27FC236}">
                  <a16:creationId xmlns:a16="http://schemas.microsoft.com/office/drawing/2014/main" id="{CEE02B77-B6A9-8C49-8E72-34A02692F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3776664"/>
              <a:ext cx="1066800" cy="457200"/>
            </a:xfrm>
            <a:prstGeom prst="wedgeRoundRectCallout">
              <a:avLst>
                <a:gd name="adj1" fmla="val -89521"/>
                <a:gd name="adj2" fmla="val -86829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mackerel, tuna</a:t>
              </a:r>
            </a:p>
          </p:txBody>
        </p:sp>
        <p:sp>
          <p:nvSpPr>
            <p:cNvPr id="39" name="AutoShape 10">
              <a:extLst>
                <a:ext uri="{FF2B5EF4-FFF2-40B4-BE49-F238E27FC236}">
                  <a16:creationId xmlns:a16="http://schemas.microsoft.com/office/drawing/2014/main" id="{C7E02941-0839-6947-BB6F-B7A4A95E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100264"/>
              <a:ext cx="762000" cy="457200"/>
            </a:xfrm>
            <a:prstGeom prst="wedgeRoundRectCallout">
              <a:avLst>
                <a:gd name="adj1" fmla="val 107398"/>
                <a:gd name="adj2" fmla="val 10469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cod, flatfish</a:t>
              </a:r>
            </a:p>
          </p:txBody>
        </p:sp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9C79E308-E219-324A-A4AC-D6A9405D9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575" y="5157789"/>
              <a:ext cx="800100" cy="295275"/>
            </a:xfrm>
            <a:prstGeom prst="wedgeRoundRectCallout">
              <a:avLst>
                <a:gd name="adj1" fmla="val -85148"/>
                <a:gd name="adj2" fmla="val 5702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snapper</a:t>
              </a:r>
            </a:p>
          </p:txBody>
        </p:sp>
        <p:sp>
          <p:nvSpPr>
            <p:cNvPr id="41" name="AutoShape 6">
              <a:extLst>
                <a:ext uri="{FF2B5EF4-FFF2-40B4-BE49-F238E27FC236}">
                  <a16:creationId xmlns:a16="http://schemas.microsoft.com/office/drawing/2014/main" id="{9642EF42-54CC-4740-9319-187CC3EE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053014"/>
              <a:ext cx="1511490" cy="552450"/>
            </a:xfrm>
            <a:prstGeom prst="wedgeRoundRectCallout">
              <a:avLst>
                <a:gd name="adj1" fmla="val 59442"/>
                <a:gd name="adj2" fmla="val -54700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Many stocks in Chile &amp; Argentina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92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2BA4-92BA-8344-9D7B-CC7AA8F1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ss3sim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61F943-1C00-344B-A901-46C148A5B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2819"/>
            <a:ext cx="10515600" cy="29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5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2681-8F50-6A4C-8C4C-412D69C2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Time-varying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065B6-A353-9747-BD5C-D99BD0B3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1" y="1312435"/>
            <a:ext cx="6369450" cy="271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8545EC-C0B6-E540-9AD7-50B77E77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1" y="4022438"/>
            <a:ext cx="5275385" cy="2659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A1F4E-E1B8-D746-9607-D61177A0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46" y="4102485"/>
            <a:ext cx="6623556" cy="234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67754-899C-9B43-9C69-8BD6F63EF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419" y="1432094"/>
            <a:ext cx="5134708" cy="26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C89A-2FBC-E141-A482-740F606E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Stock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8BE26-35B4-364A-9909-EE53F7F85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analysis</a:t>
            </a:r>
          </a:p>
          <a:p>
            <a:pPr lvl="1"/>
            <a:r>
              <a:rPr lang="en-US" dirty="0"/>
              <a:t>Includes multiple sources of data and error</a:t>
            </a:r>
          </a:p>
          <a:p>
            <a:r>
              <a:rPr lang="en-US" dirty="0"/>
              <a:t>First written in FORTRAN in 1980s</a:t>
            </a:r>
          </a:p>
          <a:p>
            <a:r>
              <a:rPr lang="en-US" dirty="0"/>
              <a:t>Originally developed for northern anchovy</a:t>
            </a:r>
          </a:p>
          <a:p>
            <a:r>
              <a:rPr lang="en-US" dirty="0"/>
              <a:t>Now widely used for stock management advice all over the world</a:t>
            </a:r>
          </a:p>
        </p:txBody>
      </p:sp>
    </p:spTree>
    <p:extLst>
      <p:ext uri="{BB962C8B-B14F-4D97-AF65-F5344CB8AC3E}">
        <p14:creationId xmlns:p14="http://schemas.microsoft.com/office/powerpoint/2010/main" val="1461176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F59E-E04F-834E-B9D1-CF40E1B9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Stock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BA68C-E1E4-8B46-95A9-D6DE5684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Bugs less likely to escape notice</a:t>
            </a:r>
          </a:p>
          <a:p>
            <a:r>
              <a:rPr lang="en-US" dirty="0"/>
              <a:t>Easier comparison with other models</a:t>
            </a:r>
          </a:p>
          <a:p>
            <a:pPr lvl="1"/>
            <a:r>
              <a:rPr lang="en-US" dirty="0"/>
              <a:t>E.g. for meta analysis, testing model assumptions</a:t>
            </a:r>
          </a:p>
          <a:p>
            <a:r>
              <a:rPr lang="en-US" dirty="0" err="1"/>
              <a:t>Standardised</a:t>
            </a:r>
            <a:r>
              <a:rPr lang="en-US" dirty="0"/>
              <a:t> diagnostics and model output</a:t>
            </a:r>
          </a:p>
          <a:p>
            <a:r>
              <a:rPr lang="en-US" dirty="0"/>
              <a:t>Flexible options for population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2A9AB-342A-8A45-B14D-2703E43B1870}"/>
              </a:ext>
            </a:extLst>
          </p:cNvPr>
          <p:cNvSpPr txBox="1"/>
          <p:nvPr/>
        </p:nvSpPr>
        <p:spPr>
          <a:xfrm>
            <a:off x="9029403" y="6488668"/>
            <a:ext cx="31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adapted from Rick </a:t>
            </a:r>
            <a:r>
              <a:rPr lang="en-US" dirty="0" err="1"/>
              <a:t>Methot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9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91B1-696A-0C4E-9176-EFAB5190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of using Stock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A942C-5026-2742-8E64-CDCD0F8B6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“Black box” model</a:t>
            </a:r>
          </a:p>
          <a:p>
            <a:r>
              <a:rPr lang="en-US" dirty="0"/>
              <a:t>Additional features might take a while to get implemented</a:t>
            </a:r>
          </a:p>
          <a:p>
            <a:r>
              <a:rPr lang="en-US" dirty="0"/>
              <a:t>Might be technically challenging to debug</a:t>
            </a:r>
          </a:p>
        </p:txBody>
      </p:sp>
    </p:spTree>
    <p:extLst>
      <p:ext uri="{BB962C8B-B14F-4D97-AF65-F5344CB8AC3E}">
        <p14:creationId xmlns:p14="http://schemas.microsoft.com/office/powerpoint/2010/main" val="74299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542E-B054-5A46-8DA0-36D9A5DB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533A4-E70B-0546-AA8C-6F014287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178"/>
            <a:ext cx="7295588" cy="2388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2DA66-75F5-2349-B9CD-03F2D845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323" y="589225"/>
            <a:ext cx="3124322" cy="5377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4560F-987C-814C-BD75-1FB491B09E66}"/>
              </a:ext>
            </a:extLst>
          </p:cNvPr>
          <p:cNvSpPr txBox="1"/>
          <p:nvPr/>
        </p:nvSpPr>
        <p:spPr>
          <a:xfrm>
            <a:off x="562708" y="5087815"/>
            <a:ext cx="689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vlab.ncep.noaa.gov</a:t>
            </a:r>
            <a:r>
              <a:rPr lang="en-US" sz="3200" dirty="0"/>
              <a:t>/group/guest</a:t>
            </a:r>
          </a:p>
        </p:txBody>
      </p:sp>
    </p:spTree>
    <p:extLst>
      <p:ext uri="{BB962C8B-B14F-4D97-AF65-F5344CB8AC3E}">
        <p14:creationId xmlns:p14="http://schemas.microsoft.com/office/powerpoint/2010/main" val="143961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340E-3767-2D49-AF16-E75E1347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1984 - Northern Anchovy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DE2EA-0B09-7C48-BE4A-482D3F7EC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composition data</a:t>
            </a:r>
          </a:p>
          <a:p>
            <a:pPr lvl="1"/>
            <a:r>
              <a:rPr lang="en-US" dirty="0"/>
              <a:t>Aging errors</a:t>
            </a:r>
          </a:p>
          <a:p>
            <a:r>
              <a:rPr lang="en-US" dirty="0"/>
              <a:t>Low fishing mortality</a:t>
            </a:r>
          </a:p>
          <a:p>
            <a:r>
              <a:rPr lang="en-US" dirty="0"/>
              <a:t>Triennial egg and larval survey</a:t>
            </a:r>
          </a:p>
          <a:p>
            <a:endParaRPr lang="en-US" dirty="0"/>
          </a:p>
          <a:p>
            <a:r>
              <a:rPr lang="en-US" dirty="0"/>
              <a:t>Time-varying fishery selectivity</a:t>
            </a:r>
          </a:p>
          <a:p>
            <a:r>
              <a:rPr lang="en-US" dirty="0"/>
              <a:t>Ocean temperature effects on age-specific maturity</a:t>
            </a:r>
          </a:p>
          <a:p>
            <a:r>
              <a:rPr lang="en-US" dirty="0"/>
              <a:t>Time-varying natural mortality as function of predator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BEF38-2606-0447-B299-C3D0AF7E9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365125"/>
            <a:ext cx="4140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8DF4-AD00-8B4E-BA1C-CA3FCD64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1988 - Sablefish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0774-E7FA-0F44-B52D-C792BA87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problem with aging error</a:t>
            </a:r>
          </a:p>
          <a:p>
            <a:r>
              <a:rPr lang="en-US" dirty="0"/>
              <a:t>Introduced aging error matrix</a:t>
            </a:r>
          </a:p>
          <a:p>
            <a:r>
              <a:rPr lang="en-US" dirty="0"/>
              <a:t>Both size- and age-selectivity</a:t>
            </a:r>
          </a:p>
          <a:p>
            <a:r>
              <a:rPr lang="en-US" dirty="0"/>
              <a:t>Ability to estimate growth </a:t>
            </a:r>
            <a:r>
              <a:rPr lang="en-US" dirty="0" err="1"/>
              <a:t>params</a:t>
            </a:r>
            <a:r>
              <a:rPr lang="en-US" dirty="0"/>
              <a:t> while accounting for effects of size selectivity and aging imprecision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159C4-9B8E-D447-9A0A-0E8E17EA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519906"/>
            <a:ext cx="3175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10D3A-7C8C-714F-8D94-4E8037A1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849" y="0"/>
            <a:ext cx="3212951" cy="213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C517C-B4B1-D149-AA7A-7BB504E4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1988 - Pacific 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3B09-7697-C14E-8A50-EE9B84BB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years of complete age-comp data from fisheries and surveys</a:t>
            </a:r>
          </a:p>
          <a:p>
            <a:r>
              <a:rPr lang="en-US" dirty="0"/>
              <a:t>Multiple stock areas with annually varying proportion of the stock in each area</a:t>
            </a:r>
          </a:p>
          <a:p>
            <a:pPr lvl="1"/>
            <a:r>
              <a:rPr lang="en-US" dirty="0"/>
              <a:t>In response to fluctuations in abundance from El Niño and La Niña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E2F7-899D-8845-AAB0-84969599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SS2 and SS3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F5E8-3910-CF43-8B78-8F25BDF5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2005 – model translated from FORTRAN to ADMB</a:t>
            </a:r>
          </a:p>
          <a:p>
            <a:r>
              <a:rPr lang="en-US" dirty="0"/>
              <a:t>2009 – reworked internal structures</a:t>
            </a:r>
          </a:p>
          <a:p>
            <a:endParaRPr lang="en-US" dirty="0"/>
          </a:p>
          <a:p>
            <a:r>
              <a:rPr lang="en-US" dirty="0"/>
              <a:t>Current version: 3.30.12 – 3.30_beta version released in 2016, updated from 3.24</a:t>
            </a:r>
          </a:p>
        </p:txBody>
      </p:sp>
    </p:spTree>
    <p:extLst>
      <p:ext uri="{BB962C8B-B14F-4D97-AF65-F5344CB8AC3E}">
        <p14:creationId xmlns:p14="http://schemas.microsoft.com/office/powerpoint/2010/main" val="423919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1DAE6-DB22-004C-A33C-16078799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Synthesis Usage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9BEB7A-57A1-C34E-A99A-9DC6F73FE30E}"/>
              </a:ext>
            </a:extLst>
          </p:cNvPr>
          <p:cNvGrpSpPr/>
          <p:nvPr/>
        </p:nvGrpSpPr>
        <p:grpSpPr>
          <a:xfrm>
            <a:off x="1409700" y="1690688"/>
            <a:ext cx="9372600" cy="4768216"/>
            <a:chOff x="838200" y="1690688"/>
            <a:chExt cx="9372600" cy="4768216"/>
          </a:xfrm>
        </p:grpSpPr>
        <p:pic>
          <p:nvPicPr>
            <p:cNvPr id="5" name="Picture 3" descr="C:\Users\tayloria\Pictures\WorldMapDouble.png">
              <a:extLst>
                <a:ext uri="{FF2B5EF4-FFF2-40B4-BE49-F238E27FC236}">
                  <a16:creationId xmlns:a16="http://schemas.microsoft.com/office/drawing/2014/main" id="{D631EA26-F936-694A-A618-FB0B468E46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3" r="37917"/>
            <a:stretch/>
          </p:blipFill>
          <p:spPr bwMode="auto">
            <a:xfrm>
              <a:off x="1037492" y="2008824"/>
              <a:ext cx="9173308" cy="445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5B887E7D-4044-744A-8D75-CBCE8226E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157664"/>
              <a:ext cx="685800" cy="428625"/>
            </a:xfrm>
            <a:prstGeom prst="wedgeRoundRectCallout">
              <a:avLst>
                <a:gd name="adj1" fmla="val -47648"/>
                <a:gd name="adj2" fmla="val 97996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 sharks</a:t>
              </a:r>
            </a:p>
          </p:txBody>
        </p:sp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91659710-A060-6742-B20B-3190B6D4C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400" y="5691189"/>
              <a:ext cx="1905000" cy="609600"/>
            </a:xfrm>
            <a:prstGeom prst="wedgeRoundRectCallout">
              <a:avLst>
                <a:gd name="adj1" fmla="val -8750"/>
                <a:gd name="adj2" fmla="val -102343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sharks, </a:t>
              </a:r>
              <a:r>
                <a:rPr lang="en-US" sz="1200" dirty="0" err="1">
                  <a:solidFill>
                    <a:srgbClr val="000000"/>
                  </a:solidFill>
                </a:rPr>
                <a:t>toothfish</a:t>
              </a:r>
              <a:r>
                <a:rPr lang="en-US" sz="1200" dirty="0">
                  <a:solidFill>
                    <a:srgbClr val="000000"/>
                  </a:solidFill>
                </a:rPr>
                <a:t>, various strange Australian fish</a:t>
              </a:r>
            </a:p>
          </p:txBody>
        </p:sp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E5DAC766-D66A-0841-8B69-FC40C4335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690688"/>
              <a:ext cx="990600" cy="866776"/>
            </a:xfrm>
            <a:prstGeom prst="wedgeRoundRectCallout">
              <a:avLst>
                <a:gd name="adj1" fmla="val 52404"/>
                <a:gd name="adj2" fmla="val 11007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 hake, about 20 groundfish species</a:t>
              </a: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BFF20777-742F-BC44-BC01-06C17828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3700464"/>
              <a:ext cx="1295400" cy="457200"/>
            </a:xfrm>
            <a:prstGeom prst="wedgeRoundRectCallout">
              <a:avLst>
                <a:gd name="adj1" fmla="val 736"/>
                <a:gd name="adj2" fmla="val -104167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 sharks, small </a:t>
              </a:r>
              <a:r>
                <a:rPr lang="en-US" sz="1200" dirty="0" err="1">
                  <a:solidFill>
                    <a:srgbClr val="000000"/>
                  </a:solidFill>
                </a:rPr>
                <a:t>pelagics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2FBA45C4-A477-5E4F-914A-3546BBE0E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3062289"/>
              <a:ext cx="838200" cy="304800"/>
            </a:xfrm>
            <a:prstGeom prst="wedgeRoundRectCallout">
              <a:avLst>
                <a:gd name="adj1" fmla="val 15153"/>
                <a:gd name="adj2" fmla="val 117708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 shrimp</a:t>
              </a:r>
            </a:p>
          </p:txBody>
        </p:sp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0137C472-9AC4-D241-BB4A-2709A54F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900" y="3559863"/>
              <a:ext cx="685800" cy="457200"/>
            </a:xfrm>
            <a:prstGeom prst="wedgeRoundRectCallout">
              <a:avLst>
                <a:gd name="adj1" fmla="val 133125"/>
                <a:gd name="adj2" fmla="val -6250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tuna,</a:t>
              </a:r>
              <a:br>
                <a:rPr lang="en-US" sz="1200" dirty="0">
                  <a:solidFill>
                    <a:srgbClr val="000000"/>
                  </a:solidFill>
                </a:rPr>
              </a:br>
              <a:r>
                <a:rPr lang="en-US" sz="1200" dirty="0">
                  <a:solidFill>
                    <a:srgbClr val="000000"/>
                  </a:solidFill>
                </a:rPr>
                <a:t>marlin</a:t>
              </a:r>
            </a:p>
          </p:txBody>
        </p:sp>
        <p:sp>
          <p:nvSpPr>
            <p:cNvPr id="13" name="AutoShape 10">
              <a:extLst>
                <a:ext uri="{FF2B5EF4-FFF2-40B4-BE49-F238E27FC236}">
                  <a16:creationId xmlns:a16="http://schemas.microsoft.com/office/drawing/2014/main" id="{6FAEDFB7-BBA7-434A-B262-19C22D750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2633664"/>
              <a:ext cx="609600" cy="304800"/>
            </a:xfrm>
            <a:prstGeom prst="wedgeRoundRectCallout">
              <a:avLst>
                <a:gd name="adj1" fmla="val 130731"/>
                <a:gd name="adj2" fmla="val 138023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tuna</a:t>
              </a:r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id="{1DD069B9-76EE-7046-8C8D-65BFD6E2C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014664"/>
              <a:ext cx="990600" cy="457200"/>
            </a:xfrm>
            <a:prstGeom prst="wedgeRoundRectCallout">
              <a:avLst>
                <a:gd name="adj1" fmla="val 70352"/>
                <a:gd name="adj2" fmla="val 38542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>
                  <a:solidFill>
                    <a:srgbClr val="000000"/>
                  </a:solidFill>
                </a:rPr>
                <a:t> more groundfish</a:t>
              </a:r>
            </a:p>
          </p:txBody>
        </p:sp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97024ED4-0713-2448-9AEA-BE61AA25F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5696" y="3532824"/>
              <a:ext cx="990600" cy="685800"/>
            </a:xfrm>
            <a:prstGeom prst="wedgeRoundRectCallout">
              <a:avLst>
                <a:gd name="adj1" fmla="val -48000"/>
                <a:gd name="adj2" fmla="val -14959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anglerfish, sardine, hake</a:t>
              </a:r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F18EF27D-44B0-C543-8AFA-D17FB4A9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86289"/>
              <a:ext cx="685800" cy="342900"/>
            </a:xfrm>
            <a:prstGeom prst="wedgeRoundRectCallout">
              <a:avLst>
                <a:gd name="adj1" fmla="val -65561"/>
                <a:gd name="adj2" fmla="val -119124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tuna</a:t>
              </a:r>
            </a:p>
          </p:txBody>
        </p:sp>
        <p:sp>
          <p:nvSpPr>
            <p:cNvPr id="17" name="5-Point Star 16">
              <a:extLst>
                <a:ext uri="{FF2B5EF4-FFF2-40B4-BE49-F238E27FC236}">
                  <a16:creationId xmlns:a16="http://schemas.microsoft.com/office/drawing/2014/main" id="{2CCF48FE-3E04-9F47-91FD-1ED415E47D75}"/>
                </a:ext>
              </a:extLst>
            </p:cNvPr>
            <p:cNvSpPr/>
            <p:nvPr/>
          </p:nvSpPr>
          <p:spPr bwMode="auto">
            <a:xfrm>
              <a:off x="4267200" y="2967039"/>
              <a:ext cx="228600" cy="200025"/>
            </a:xfrm>
            <a:prstGeom prst="star5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BB592BD3-296C-384B-A1D7-63B0C906E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243264"/>
              <a:ext cx="1066800" cy="457200"/>
            </a:xfrm>
            <a:prstGeom prst="wedgeRoundRectCallout">
              <a:avLst>
                <a:gd name="adj1" fmla="val -72755"/>
                <a:gd name="adj2" fmla="val -15625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grouper,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menhaden</a:t>
              </a: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9C04C925-8567-F946-A256-A6E416124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481264"/>
              <a:ext cx="990600" cy="609600"/>
            </a:xfrm>
            <a:prstGeom prst="wedgeRoundRectCallout">
              <a:avLst>
                <a:gd name="adj1" fmla="val -52565"/>
                <a:gd name="adj2" fmla="val 71727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groundfish,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 err="1">
                  <a:solidFill>
                    <a:srgbClr val="000000"/>
                  </a:solidFill>
                </a:rPr>
                <a:t>surfclam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A53C7AF7-74FD-AB40-9547-DE190C6FA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3776664"/>
              <a:ext cx="1066800" cy="457200"/>
            </a:xfrm>
            <a:prstGeom prst="wedgeRoundRectCallout">
              <a:avLst>
                <a:gd name="adj1" fmla="val -89521"/>
                <a:gd name="adj2" fmla="val -86829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mackerel, tuna</a:t>
              </a: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id="{09163A13-B731-D54F-90B8-7933CF24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100264"/>
              <a:ext cx="762000" cy="457200"/>
            </a:xfrm>
            <a:prstGeom prst="wedgeRoundRectCallout">
              <a:avLst>
                <a:gd name="adj1" fmla="val 107398"/>
                <a:gd name="adj2" fmla="val 104690"/>
                <a:gd name="adj3" fmla="val 16667"/>
              </a:avLst>
            </a:prstGeom>
            <a:solidFill>
              <a:srgbClr val="FFFFFF">
                <a:alpha val="74901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cod, flatfish</a:t>
              </a:r>
            </a:p>
          </p:txBody>
        </p:sp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2FFA6826-88ED-DE4C-8AF3-950BFB244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6575" y="5157789"/>
              <a:ext cx="800100" cy="295275"/>
            </a:xfrm>
            <a:prstGeom prst="wedgeRoundRectCallout">
              <a:avLst>
                <a:gd name="adj1" fmla="val -85148"/>
                <a:gd name="adj2" fmla="val 5702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snapper</a:t>
              </a:r>
            </a:p>
          </p:txBody>
        </p:sp>
        <p:sp>
          <p:nvSpPr>
            <p:cNvPr id="23" name="AutoShape 6">
              <a:extLst>
                <a:ext uri="{FF2B5EF4-FFF2-40B4-BE49-F238E27FC236}">
                  <a16:creationId xmlns:a16="http://schemas.microsoft.com/office/drawing/2014/main" id="{1D971EC6-1B97-7141-AD21-D7CE5423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5053014"/>
              <a:ext cx="1511490" cy="552450"/>
            </a:xfrm>
            <a:prstGeom prst="wedgeRoundRectCallout">
              <a:avLst>
                <a:gd name="adj1" fmla="val 59442"/>
                <a:gd name="adj2" fmla="val -54700"/>
                <a:gd name="adj3" fmla="val 16667"/>
              </a:avLst>
            </a:prstGeom>
            <a:solidFill>
              <a:srgbClr val="FFFFFF">
                <a:alpha val="50195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dirty="0">
                  <a:solidFill>
                    <a:srgbClr val="000000"/>
                  </a:solidFill>
                </a:rPr>
                <a:t>Many stocks in Chile &amp; Argentina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A5F1EF1-13DC-8741-ADB2-198783F9CA69}"/>
              </a:ext>
            </a:extLst>
          </p:cNvPr>
          <p:cNvSpPr txBox="1"/>
          <p:nvPr/>
        </p:nvSpPr>
        <p:spPr>
          <a:xfrm>
            <a:off x="9857835" y="6474603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Rick </a:t>
            </a:r>
            <a:r>
              <a:rPr lang="en-US" dirty="0" err="1"/>
              <a:t>Methot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8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B257-9DAE-424E-859C-BBF2CE8B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of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1C148-DBDF-B047-A602-71BC022B3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9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5791200" y="1058863"/>
            <a:ext cx="4572000" cy="9906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>
                <a:solidFill>
                  <a:srgbClr val="000000"/>
                </a:solidFill>
              </a:rPr>
              <a:t>AREA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Age-specific movement between areas</a:t>
            </a:r>
          </a:p>
        </p:txBody>
      </p:sp>
      <p:sp>
        <p:nvSpPr>
          <p:cNvPr id="12292" name="Text Box 2"/>
          <p:cNvSpPr txBox="1">
            <a:spLocks noChangeArrowheads="1"/>
          </p:cNvSpPr>
          <p:nvPr/>
        </p:nvSpPr>
        <p:spPr bwMode="auto">
          <a:xfrm>
            <a:off x="5791200" y="2089150"/>
            <a:ext cx="4572000" cy="8382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>
                <a:solidFill>
                  <a:srgbClr val="000000"/>
                </a:solidFill>
              </a:rPr>
              <a:t>FLEET / SURVEY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Length-, age-, gender selectivity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1752601" y="1058863"/>
            <a:ext cx="3884613" cy="22860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 dirty="0">
                <a:solidFill>
                  <a:srgbClr val="000000"/>
                </a:solidFill>
              </a:rPr>
              <a:t>NUMBERS-AT-AGE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Cohorts: gender, birth season, growth pattern;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“Morphs” can be nested within cohorts to achieve size-survivorship;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Distributed among areas</a:t>
            </a:r>
          </a:p>
        </p:txBody>
      </p:sp>
      <p:sp>
        <p:nvSpPr>
          <p:cNvPr id="12294" name="Text Box 4"/>
          <p:cNvSpPr txBox="1">
            <a:spLocks noChangeArrowheads="1"/>
          </p:cNvSpPr>
          <p:nvPr/>
        </p:nvSpPr>
        <p:spPr bwMode="auto">
          <a:xfrm>
            <a:off x="1752601" y="3497263"/>
            <a:ext cx="3884613" cy="28956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 dirty="0">
                <a:solidFill>
                  <a:srgbClr val="000000"/>
                </a:solidFill>
              </a:rPr>
              <a:t>RECRUITMENT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Expected recruitment is a function of total female spawning biomass;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Optional environmental input;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apportioned among cohorts and morphs;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Forecast recruitments are estimated, so get variance</a:t>
            </a:r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5791200" y="2963863"/>
            <a:ext cx="4572000" cy="13716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>
                <a:solidFill>
                  <a:srgbClr val="000000"/>
                </a:solidFill>
              </a:rPr>
              <a:t>CATCH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F to match observed catch;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</a:rPr>
              <a:t>Catch partitioned into retained and discarded, with discard mortality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>
              <a:solidFill>
                <a:srgbClr val="000000"/>
              </a:solidFill>
            </a:endParaRP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5791200" y="4411663"/>
            <a:ext cx="4572000" cy="1752600"/>
          </a:xfrm>
          <a:prstGeom prst="rect">
            <a:avLst/>
          </a:prstGeom>
          <a:solidFill>
            <a:srgbClr val="99CCFF"/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u="sng" dirty="0">
                <a:solidFill>
                  <a:srgbClr val="000000"/>
                </a:solidFill>
              </a:rPr>
              <a:t>PARAMETERS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Can have prior/penalty;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Time-vary as time blocks, random annual deviations, or a function of input environmental data</a:t>
            </a:r>
          </a:p>
          <a:p>
            <a:pPr>
              <a:spcBef>
                <a:spcPts val="2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297" name="Rectangle 7"/>
          <p:cNvSpPr>
            <a:spLocks noGrp="1" noChangeArrowheads="1"/>
          </p:cNvSpPr>
          <p:nvPr>
            <p:ph type="title"/>
          </p:nvPr>
        </p:nvSpPr>
        <p:spPr>
          <a:xfrm>
            <a:off x="1981201" y="273050"/>
            <a:ext cx="8228013" cy="871538"/>
          </a:xfrm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Stock Synthesis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92229-4B61-7E4B-8C65-93BC068F0218}"/>
              </a:ext>
            </a:extLst>
          </p:cNvPr>
          <p:cNvSpPr txBox="1"/>
          <p:nvPr/>
        </p:nvSpPr>
        <p:spPr>
          <a:xfrm>
            <a:off x="9854629" y="6488668"/>
            <a:ext cx="233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Rick </a:t>
            </a:r>
            <a:r>
              <a:rPr lang="en-US" dirty="0" err="1"/>
              <a:t>Methot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55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791</Words>
  <Application>Microsoft Macintosh PowerPoint</Application>
  <PresentationFormat>Widescreen</PresentationFormat>
  <Paragraphs>166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DejaVu Sans</vt:lpstr>
      <vt:lpstr>Times New Roman</vt:lpstr>
      <vt:lpstr>Wingdings</vt:lpstr>
      <vt:lpstr>Office Theme</vt:lpstr>
      <vt:lpstr>Stock Synthesis 3</vt:lpstr>
      <vt:lpstr>What is Stock Synthesis</vt:lpstr>
      <vt:lpstr>1984 - Northern Anchovy</vt:lpstr>
      <vt:lpstr>1988 - Sablefish</vt:lpstr>
      <vt:lpstr>1988 - Pacific Hake</vt:lpstr>
      <vt:lpstr>SS2 and SS3</vt:lpstr>
      <vt:lpstr>Stock Synthesis Usage</vt:lpstr>
      <vt:lpstr>Brief overview of features</vt:lpstr>
      <vt:lpstr>Stock Synthesis Structure</vt:lpstr>
      <vt:lpstr>Stock Synthesis Data</vt:lpstr>
      <vt:lpstr>Stock Structure</vt:lpstr>
      <vt:lpstr>Spawner-Recruitment</vt:lpstr>
      <vt:lpstr>Weight-at-Age</vt:lpstr>
      <vt:lpstr>Length-at-age</vt:lpstr>
      <vt:lpstr>Selectivity</vt:lpstr>
      <vt:lpstr>Examples of SS in Use</vt:lpstr>
      <vt:lpstr>Stock Assessments</vt:lpstr>
      <vt:lpstr>ss3sim</vt:lpstr>
      <vt:lpstr>Time-varying Parameters</vt:lpstr>
      <vt:lpstr>Benefits of using Stock Synthesis</vt:lpstr>
      <vt:lpstr>Risks of using Stock Synthesis</vt:lpstr>
      <vt:lpstr>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Synthesis 3</dc:title>
  <dc:creator>leeqi</dc:creator>
  <cp:lastModifiedBy>leeqi</cp:lastModifiedBy>
  <cp:revision>26</cp:revision>
  <dcterms:created xsi:type="dcterms:W3CDTF">2018-08-31T17:15:03Z</dcterms:created>
  <dcterms:modified xsi:type="dcterms:W3CDTF">2018-09-03T12:47:36Z</dcterms:modified>
</cp:coreProperties>
</file>